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ms-office.legacyDiagramTex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63" r:id="rId5"/>
    <p:sldId id="264" r:id="rId6"/>
    <p:sldId id="265" r:id="rId7"/>
    <p:sldId id="266" r:id="rId8"/>
    <p:sldId id="267" r:id="rId9"/>
    <p:sldId id="259" r:id="rId10"/>
    <p:sldId id="268" r:id="rId11"/>
    <p:sldId id="269" r:id="rId12"/>
    <p:sldId id="260" r:id="rId13"/>
    <p:sldId id="270" r:id="rId14"/>
    <p:sldId id="271" r:id="rId15"/>
    <p:sldId id="273" r:id="rId16"/>
    <p:sldId id="261" r:id="rId17"/>
    <p:sldId id="275" r:id="rId18"/>
    <p:sldId id="262" r:id="rId19"/>
    <p:sldId id="276" r:id="rId20"/>
    <p:sldId id="274" r:id="rId21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89" autoAdjust="0"/>
  </p:normalViewPr>
  <p:slideViewPr>
    <p:cSldViewPr>
      <p:cViewPr varScale="1">
        <p:scale>
          <a:sx n="53" d="100"/>
          <a:sy n="53" d="100"/>
        </p:scale>
        <p:origin x="-102" y="-6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06/relationships/legacyDocTextInfo" Target="legacyDocTextInfo.bin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drawings/_rels/vmlDrawing2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9.bin"/><Relationship Id="rId2" Type="http://schemas.microsoft.com/office/2006/relationships/legacyDiagramText" Target="legacyDiagramText8.bin"/><Relationship Id="rId1" Type="http://schemas.microsoft.com/office/2006/relationships/legacyDiagramText" Target="legacyDiagramText7.bin"/><Relationship Id="rId6" Type="http://schemas.microsoft.com/office/2006/relationships/legacyDiagramText" Target="legacyDiagramText12.bin"/><Relationship Id="rId5" Type="http://schemas.microsoft.com/office/2006/relationships/legacyDiagramText" Target="legacyDiagramText11.bin"/><Relationship Id="rId4" Type="http://schemas.microsoft.com/office/2006/relationships/legacyDiagramText" Target="legacyDiagramText10.bin"/></Relationships>
</file>

<file path=ppt/drawings/_rels/vmlDrawing3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15.bin"/><Relationship Id="rId2" Type="http://schemas.microsoft.com/office/2006/relationships/legacyDiagramText" Target="legacyDiagramText14.bin"/><Relationship Id="rId1" Type="http://schemas.microsoft.com/office/2006/relationships/legacyDiagramText" Target="legacyDiagramText13.bin"/><Relationship Id="rId4" Type="http://schemas.microsoft.com/office/2006/relationships/legacyDiagramText" Target="legacyDiagramText16.bin"/></Relationships>
</file>

<file path=ppt/drawings/_rels/vmlDrawing4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19.bin"/><Relationship Id="rId2" Type="http://schemas.microsoft.com/office/2006/relationships/legacyDiagramText" Target="legacyDiagramText18.bin"/><Relationship Id="rId1" Type="http://schemas.microsoft.com/office/2006/relationships/legacyDiagramText" Target="legacyDiagramText17.bin"/><Relationship Id="rId5" Type="http://schemas.microsoft.com/office/2006/relationships/legacyDiagramText" Target="legacyDiagramText21.bin"/><Relationship Id="rId4" Type="http://schemas.microsoft.com/office/2006/relationships/legacyDiagramText" Target="legacyDiagramText20.bin"/></Relationships>
</file>

<file path=ppt/drawings/_rels/vmlDrawing5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24.bin"/><Relationship Id="rId2" Type="http://schemas.microsoft.com/office/2006/relationships/legacyDiagramText" Target="legacyDiagramText23.bin"/><Relationship Id="rId1" Type="http://schemas.microsoft.com/office/2006/relationships/legacyDiagramText" Target="legacyDiagramText22.bin"/><Relationship Id="rId5" Type="http://schemas.microsoft.com/office/2006/relationships/legacyDiagramText" Target="legacyDiagramText26.bin"/><Relationship Id="rId4" Type="http://schemas.microsoft.com/office/2006/relationships/legacyDiagramText" Target="legacyDiagramText25.bin"/></Relationships>
</file>

<file path=ppt/drawings/_rels/vmlDrawing6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29.bin"/><Relationship Id="rId2" Type="http://schemas.microsoft.com/office/2006/relationships/legacyDiagramText" Target="legacyDiagramText28.bin"/><Relationship Id="rId1" Type="http://schemas.microsoft.com/office/2006/relationships/legacyDiagramText" Target="legacyDiagramText27.bin"/><Relationship Id="rId5" Type="http://schemas.microsoft.com/office/2006/relationships/legacyDiagramText" Target="legacyDiagramText31.bin"/><Relationship Id="rId4" Type="http://schemas.microsoft.com/office/2006/relationships/legacyDiagramText" Target="legacyDiagramText30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l-PL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pl-PL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l-PL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1F6E775-CD99-4337-B80E-5C4BF42A1F40}" type="slidenum">
              <a:rPr lang="pl-PL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FCAEAD-9E5B-47BD-B42F-E6C7E12FDD9D}" type="slidenum">
              <a:rPr lang="pl-PL"/>
              <a:pPr/>
              <a:t>1</a:t>
            </a:fld>
            <a:endParaRPr lang="pl-PL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A294A0-BDB2-4D64-8A89-7306DB1F82F3}" type="slidenum">
              <a:rPr lang="pl-PL"/>
              <a:pPr/>
              <a:t>10</a:t>
            </a:fld>
            <a:endParaRPr lang="pl-PL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B21593-D8CD-4D08-962B-A0CDEE95F0F5}" type="slidenum">
              <a:rPr lang="pl-PL"/>
              <a:pPr/>
              <a:t>11</a:t>
            </a:fld>
            <a:endParaRPr lang="pl-PL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0015CE-C3FC-4086-B3A0-C0EAC72335AB}" type="slidenum">
              <a:rPr lang="pl-PL"/>
              <a:pPr/>
              <a:t>12</a:t>
            </a:fld>
            <a:endParaRPr lang="pl-PL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98A891-88A6-4CAB-8976-A4BB3662D701}" type="slidenum">
              <a:rPr lang="pl-PL"/>
              <a:pPr/>
              <a:t>13</a:t>
            </a:fld>
            <a:endParaRPr lang="pl-PL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26A124-A3FA-4BB5-AF73-DC5F790C134E}" type="slidenum">
              <a:rPr lang="pl-PL"/>
              <a:pPr/>
              <a:t>14</a:t>
            </a:fld>
            <a:endParaRPr lang="pl-PL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4148BE-5D54-4723-9D61-F16C4EF880A1}" type="slidenum">
              <a:rPr lang="pl-PL"/>
              <a:pPr/>
              <a:t>15</a:t>
            </a:fld>
            <a:endParaRPr lang="pl-PL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89502D-5195-40C5-9FBF-1D5C166B2B5F}" type="slidenum">
              <a:rPr lang="pl-PL"/>
              <a:pPr/>
              <a:t>16</a:t>
            </a:fld>
            <a:endParaRPr lang="pl-PL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771336-DFA0-412B-8429-18018CD9280F}" type="slidenum">
              <a:rPr lang="pl-PL"/>
              <a:pPr/>
              <a:t>17</a:t>
            </a:fld>
            <a:endParaRPr lang="pl-PL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B76074-2971-47A1-965A-E32830289C07}" type="slidenum">
              <a:rPr lang="pl-PL"/>
              <a:pPr/>
              <a:t>18</a:t>
            </a:fld>
            <a:endParaRPr lang="pl-PL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96CFC2-428C-4E52-BA20-00A4AFD7ED97}" type="slidenum">
              <a:rPr lang="pl-PL"/>
              <a:pPr/>
              <a:t>19</a:t>
            </a:fld>
            <a:endParaRPr lang="pl-PL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7AF8AE-DEE3-4685-A236-71D87313EA2C}" type="slidenum">
              <a:rPr lang="pl-PL"/>
              <a:pPr/>
              <a:t>2</a:t>
            </a:fld>
            <a:endParaRPr lang="pl-PL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3AB5B0-DB38-47BD-A37D-51B72231E10B}" type="slidenum">
              <a:rPr lang="pl-PL"/>
              <a:pPr/>
              <a:t>20</a:t>
            </a:fld>
            <a:endParaRPr lang="pl-PL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32C508-CE4D-4EBD-91C9-A147E01F0FD1}" type="slidenum">
              <a:rPr lang="pl-PL"/>
              <a:pPr/>
              <a:t>3</a:t>
            </a:fld>
            <a:endParaRPr lang="pl-PL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1A6EC6-8CCD-49F0-8421-552509B8990D}" type="slidenum">
              <a:rPr lang="pl-PL"/>
              <a:pPr/>
              <a:t>4</a:t>
            </a:fld>
            <a:endParaRPr lang="pl-PL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F05012-BB1B-48E6-BEC2-84A871B279DB}" type="slidenum">
              <a:rPr lang="pl-PL"/>
              <a:pPr/>
              <a:t>5</a:t>
            </a:fld>
            <a:endParaRPr lang="pl-PL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0AD7DD-BDCB-4ACA-9E00-5631F5027AA2}" type="slidenum">
              <a:rPr lang="pl-PL"/>
              <a:pPr/>
              <a:t>6</a:t>
            </a:fld>
            <a:endParaRPr lang="pl-PL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D16D7A-AD47-4E4E-BEEF-89AC7E09003A}" type="slidenum">
              <a:rPr lang="pl-PL"/>
              <a:pPr/>
              <a:t>7</a:t>
            </a:fld>
            <a:endParaRPr lang="pl-PL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ED445D-2778-47E1-A9A9-6038963247DC}" type="slidenum">
              <a:rPr lang="pl-PL"/>
              <a:pPr/>
              <a:t>8</a:t>
            </a:fld>
            <a:endParaRPr lang="pl-PL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FBE00D-098A-4425-9F33-A8FC3098E132}" type="slidenum">
              <a:rPr lang="pl-PL"/>
              <a:pPr/>
              <a:t>9</a:t>
            </a:fld>
            <a:endParaRPr lang="pl-PL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40B02-7856-4E2C-A57B-8489CD49A3B5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  <p:transition advClick="0">
    <p:cover dir="l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BE654B-DC2B-4F69-BD0A-DED40D49CE57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  <p:transition advClick="0">
    <p:cover dir="l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712390-C5CD-4BAA-90E4-1BFD42C896C0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  <p:transition advClick="0">
    <p:cover dir="l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0B6302-2940-45FF-A9FC-CB390B4B77BE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  <p:transition advClick="0">
    <p:cover dir="l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F7F1C-36D3-463C-8E52-50587E04EB1F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  <p:transition advClick="0">
    <p:cover dir="l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7A8B62-6E40-44F2-B3C5-DCA0EDE115F4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  <p:transition advClick="0">
    <p:cover dir="l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E68944-D806-4248-8913-25F4A428AF10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  <p:transition advClick="0">
    <p:cover dir="l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22EB17-2666-4B2C-A877-C4A73D4CE068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  <p:transition advClick="0">
    <p:cover dir="l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E4F381-7B98-4874-956D-18606E0560F9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  <p:transition advClick="0">
    <p:cover dir="l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976EC4-D7D0-45AD-9665-A70266B1D580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  <p:transition advClick="0">
    <p:cover dir="l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7D8E29-AE45-4AC8-8D4E-7D72E9E415D5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  <p:transition advClick="0">
    <p:cover dir="l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wzorca tytułu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pl-P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pl-P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BAAD5CA-F4EB-4511-8745-3E94071E9633}" type="slidenum">
              <a:rPr lang="pl-PL"/>
              <a:pPr/>
              <a:t>‹#›</a:t>
            </a:fld>
            <a:endParaRPr lang="pl-PL"/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 rot="-1675461">
            <a:off x="0" y="260350"/>
            <a:ext cx="20256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800"/>
              <a:t>Zwierzęta Afryki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>
    <p:cover dir="lu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pl.wikipedia.org/wiki/Grafika:Hippo_pod_edit.jpg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slide" Target="slide9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22.jpeg"/><Relationship Id="rId4" Type="http://schemas.openxmlformats.org/officeDocument/2006/relationships/hyperlink" Target="http://pl.wikipedia.org/wiki/Grafika:Discus_fish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23.jpeg"/><Relationship Id="rId4" Type="http://schemas.openxmlformats.org/officeDocument/2006/relationships/hyperlink" Target="http://pl.wikipedia.org/wiki/Grafika:Addax.jp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hyperlink" Target="http://pl.wikipedia.org/wiki/Grafika:Syrrhaptes_paradoxus.jpg" TargetMode="External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hyperlink" Target="http://pl.wikipedia.org/wiki/Grafika:Vulpes_zerda_in_Heidelberg_zoo.jpg" TargetMode="External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hyperlink" Target="http://pl.wikipedia.org/wiki/Grafika:Gelada_Baboon_female.jpg" TargetMode="External"/><Relationship Id="rId4" Type="http://schemas.openxmlformats.org/officeDocument/2006/relationships/slide" Target="sl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hyperlink" Target="http://pl.wikipedia.org/wiki/Grafika:Goryl_nizinny001.jpg" TargetMode="Externa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14.jpeg"/><Relationship Id="rId4" Type="http://schemas.openxmlformats.org/officeDocument/2006/relationships/hyperlink" Target="http://pl.wikipedia.org/wiki/Grafika:Namibie_Etosha_Lion_01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hyperlink" Target="http://pl.wikipedia.org/wiki/Grafika:Zebra1.jpg" TargetMode="Externa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hyperlink" Target="http://pl.wikipedia.org/wiki/Grafika:Giraffe_standing.jpg" TargetMode="Externa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hyperlink" Target="http://pl.wikipedia.org/wiki/Grafika:Secretary_bird131.jpg" TargetMode="Externa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hyperlink" Target="http://pl.wikipedia.org/wiki/Grafika:Myresluger.jpg" TargetMode="Externa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 rot="-647207">
            <a:off x="179388" y="981075"/>
            <a:ext cx="8640762" cy="20494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4236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pl-PL" sz="3600" kern="10" dirty="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Arial Black"/>
              </a:rPr>
              <a:t>Afrykańskie klimaty</a:t>
            </a:r>
          </a:p>
        </p:txBody>
      </p:sp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250825" y="5300663"/>
            <a:ext cx="8640763" cy="11858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12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pl-PL" sz="3600" kern="1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Arial Black"/>
              </a:rPr>
              <a:t>Zwierzęta Afryki</a:t>
            </a:r>
          </a:p>
        </p:txBody>
      </p:sp>
      <p:pic>
        <p:nvPicPr>
          <p:cNvPr id="32770" name="Picture 2" descr="http://www.zwierzetamagazyn.pl/images/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2492896"/>
            <a:ext cx="3600450" cy="2705100"/>
          </a:xfrm>
          <a:prstGeom prst="rect">
            <a:avLst/>
          </a:prstGeom>
          <a:noFill/>
        </p:spPr>
      </p:pic>
      <p:pic>
        <p:nvPicPr>
          <p:cNvPr id="2" name="Picture 2" descr="http://t3.gstatic.com/images?q=tbn:ANd9GcQXIsEmb3E445MFWs-HgiOqLQ5NWSTGZFefAVOUm73VkkistzU&amp;t=1&amp;usg=__pULPPXIo3vIL9E2eUTFom7xU3Go=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43808" y="2780928"/>
            <a:ext cx="1800225" cy="253365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cover dir="l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5" descr="240px-Hippo_pod_edit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088" y="1268413"/>
            <a:ext cx="3529012" cy="2352675"/>
          </a:xfrm>
          <a:prstGeom prst="rect">
            <a:avLst/>
          </a:prstGeom>
          <a:noFill/>
        </p:spPr>
      </p:pic>
      <p:sp>
        <p:nvSpPr>
          <p:cNvPr id="14347" name="AutoShape 11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165850"/>
            <a:ext cx="684212" cy="692150"/>
          </a:xfrm>
          <a:prstGeom prst="actionButtonInformation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348" name="WordArt 12"/>
          <p:cNvSpPr>
            <a:spLocks noChangeArrowheads="1" noChangeShapeType="1" noTextEdit="1"/>
          </p:cNvSpPr>
          <p:nvPr/>
        </p:nvSpPr>
        <p:spPr bwMode="auto">
          <a:xfrm>
            <a:off x="2051050" y="188913"/>
            <a:ext cx="4968875" cy="809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4236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pl-PL" sz="3600" kern="10">
                <a:ln w="9525">
                  <a:round/>
                  <a:headEnd/>
                  <a:tailEnd/>
                </a:ln>
                <a:blipFill dpi="0" rotWithShape="0">
                  <a:blip r:embed="rId6"/>
                  <a:srcRect/>
                  <a:tile tx="0" ty="0" sx="100000" sy="100000" flip="none" algn="tl"/>
                </a:blipFill>
                <a:latin typeface="Arial Black"/>
              </a:rPr>
              <a:t>Hipopotam</a:t>
            </a:r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4643438" y="1268413"/>
            <a:ext cx="4321175" cy="503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l-PL" b="1">
                <a:solidFill>
                  <a:srgbClr val="000000"/>
                </a:solidFill>
              </a:rPr>
              <a:t>Hipopotam nilowy</a:t>
            </a:r>
            <a:r>
              <a:rPr lang="pl-PL">
                <a:solidFill>
                  <a:srgbClr val="000000"/>
                </a:solidFill>
              </a:rPr>
              <a:t> - jeden z dwóch gatunków należących do rodziny . Jedyny gatunek z prowadzący ziemnowodny tryb życia.</a:t>
            </a:r>
          </a:p>
          <a:p>
            <a:r>
              <a:rPr lang="pl-PL">
                <a:solidFill>
                  <a:srgbClr val="000000"/>
                </a:solidFill>
              </a:rPr>
              <a:t>Jest to duże, roślinożerne zwierzę (zanotowano wypadki żywienia się mięsem w okresie braku roślinności i 8 ataków na ludzi), żyjące w stadach po 5-30 osobników. Zamieszkuje brzegi rzek i jezior w Afryce na południe od Sahary położonych do 2500 m.n.p.m.. Większość czasu spędza w wodzie, do czego jest znakomicie przystosowany. Jego nozdrza mają zdolność zamykania się, a pod wodą wytrzymuje ponad 10 minut. Może biec po lądzie z prędkością 30 km/h. Jedno z największych zwierząt kontynentu afrykańskiego. </a:t>
            </a:r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0" y="3573463"/>
            <a:ext cx="4572000" cy="311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l-PL" b="1">
                <a:solidFill>
                  <a:srgbClr val="000000"/>
                </a:solidFill>
              </a:rPr>
              <a:t>Długość tułowia</a:t>
            </a:r>
            <a:r>
              <a:rPr lang="pl-PL">
                <a:solidFill>
                  <a:srgbClr val="000000"/>
                </a:solidFill>
              </a:rPr>
              <a:t>: 170-450cm. </a:t>
            </a:r>
          </a:p>
          <a:p>
            <a:r>
              <a:rPr lang="pl-PL" b="1">
                <a:solidFill>
                  <a:srgbClr val="000000"/>
                </a:solidFill>
              </a:rPr>
              <a:t>Długość ogona</a:t>
            </a:r>
            <a:r>
              <a:rPr lang="pl-PL">
                <a:solidFill>
                  <a:srgbClr val="000000"/>
                </a:solidFill>
              </a:rPr>
              <a:t>: do 50 cm </a:t>
            </a:r>
          </a:p>
          <a:p>
            <a:r>
              <a:rPr lang="pl-PL" b="1">
                <a:solidFill>
                  <a:srgbClr val="000000"/>
                </a:solidFill>
              </a:rPr>
              <a:t>Wysokość w kłębie</a:t>
            </a:r>
            <a:r>
              <a:rPr lang="pl-PL">
                <a:solidFill>
                  <a:srgbClr val="000000"/>
                </a:solidFill>
              </a:rPr>
              <a:t>: 70 - 165 cm </a:t>
            </a:r>
          </a:p>
          <a:p>
            <a:r>
              <a:rPr lang="pl-PL" b="1">
                <a:solidFill>
                  <a:srgbClr val="000000"/>
                </a:solidFill>
              </a:rPr>
              <a:t>Masa</a:t>
            </a:r>
            <a:r>
              <a:rPr lang="pl-PL">
                <a:solidFill>
                  <a:srgbClr val="000000"/>
                </a:solidFill>
              </a:rPr>
              <a:t>: 1-3,6 tony </a:t>
            </a:r>
          </a:p>
          <a:p>
            <a:r>
              <a:rPr lang="pl-PL" b="1">
                <a:solidFill>
                  <a:srgbClr val="000000"/>
                </a:solidFill>
              </a:rPr>
              <a:t>Ciąża</a:t>
            </a:r>
            <a:r>
              <a:rPr lang="pl-PL">
                <a:solidFill>
                  <a:srgbClr val="000000"/>
                </a:solidFill>
              </a:rPr>
              <a:t>: rozmnaża się przez cały rok, ciąża trwa 227-240 dni. </a:t>
            </a:r>
          </a:p>
          <a:p>
            <a:r>
              <a:rPr lang="pl-PL" b="1">
                <a:solidFill>
                  <a:srgbClr val="000000"/>
                </a:solidFill>
              </a:rPr>
              <a:t>Liczba młodych w miocie</a:t>
            </a:r>
            <a:r>
              <a:rPr lang="pl-PL">
                <a:solidFill>
                  <a:srgbClr val="000000"/>
                </a:solidFill>
              </a:rPr>
              <a:t>: 1, rzadko 2 młode co 2 lata. Samica rodzi albo w wodzie, albo na lądzie. </a:t>
            </a:r>
          </a:p>
          <a:p>
            <a:r>
              <a:rPr lang="pl-PL" b="1">
                <a:solidFill>
                  <a:srgbClr val="000000"/>
                </a:solidFill>
              </a:rPr>
              <a:t>Czas karmienia</a:t>
            </a:r>
            <a:r>
              <a:rPr lang="pl-PL">
                <a:solidFill>
                  <a:srgbClr val="000000"/>
                </a:solidFill>
              </a:rPr>
              <a:t>: 1 rok </a:t>
            </a:r>
          </a:p>
          <a:p>
            <a:r>
              <a:rPr lang="pl-PL" b="1">
                <a:solidFill>
                  <a:srgbClr val="000000"/>
                </a:solidFill>
              </a:rPr>
              <a:t>Długość życia</a:t>
            </a:r>
            <a:r>
              <a:rPr lang="pl-PL">
                <a:solidFill>
                  <a:srgbClr val="000000"/>
                </a:solidFill>
              </a:rPr>
              <a:t>: Około 50 lat </a:t>
            </a:r>
          </a:p>
        </p:txBody>
      </p:sp>
    </p:spTree>
  </p:cSld>
  <p:clrMapOvr>
    <a:masterClrMapping/>
  </p:clrMapOvr>
  <p:transition advClick="0">
    <p:cover dir="l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WordArt 4"/>
          <p:cNvSpPr>
            <a:spLocks noChangeArrowheads="1" noChangeShapeType="1" noTextEdit="1"/>
          </p:cNvSpPr>
          <p:nvPr/>
        </p:nvSpPr>
        <p:spPr bwMode="auto">
          <a:xfrm>
            <a:off x="2051050" y="188913"/>
            <a:ext cx="5616575" cy="809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4236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pl-PL" sz="3600" kern="1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Arial Black"/>
              </a:rPr>
              <a:t>Ryby Cichlidae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4500563" y="1125538"/>
            <a:ext cx="4392612" cy="256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l-PL" b="1">
                <a:solidFill>
                  <a:srgbClr val="000000"/>
                </a:solidFill>
              </a:rPr>
              <a:t>Pielęgnicowate</a:t>
            </a:r>
            <a:r>
              <a:rPr lang="pl-PL">
                <a:solidFill>
                  <a:srgbClr val="000000"/>
                </a:solidFill>
              </a:rPr>
              <a:t> (Cichlidae) - rodzina ryb okoniokształtnych obejmująca ponad 200 rodzajów i ponad 1900 gatunków (w tym ponad 1500 opisanych naukowo).</a:t>
            </a:r>
            <a:endParaRPr lang="pl-PL" b="1">
              <a:solidFill>
                <a:srgbClr val="000000"/>
              </a:solidFill>
            </a:endParaRPr>
          </a:p>
          <a:p>
            <a:r>
              <a:rPr lang="pl-PL" b="1">
                <a:solidFill>
                  <a:srgbClr val="000000"/>
                </a:solidFill>
              </a:rPr>
              <a:t>Występowanie:</a:t>
            </a:r>
            <a:r>
              <a:rPr lang="pl-PL">
                <a:solidFill>
                  <a:srgbClr val="000000"/>
                </a:solidFill>
              </a:rPr>
              <a:t> w słodkich i słonawych wodach Afryki (ponad 900 gatunków), Ameryki Północnej, Środkowej i Południowej, Madagaskaru, Indii, Cejlonu i Azji Mniejszej.</a:t>
            </a:r>
          </a:p>
        </p:txBody>
      </p:sp>
      <p:pic>
        <p:nvPicPr>
          <p:cNvPr id="15367" name="Picture 7" descr="240px-Discus_fish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8888" y="1125538"/>
            <a:ext cx="3097212" cy="2838450"/>
          </a:xfrm>
          <a:prstGeom prst="rect">
            <a:avLst/>
          </a:prstGeom>
          <a:noFill/>
        </p:spPr>
      </p:pic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0" y="4005263"/>
            <a:ext cx="8785225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l-PL" b="1">
                <a:solidFill>
                  <a:srgbClr val="000000"/>
                </a:solidFill>
              </a:rPr>
              <a:t>Cechy charakterystyczne </a:t>
            </a:r>
            <a:endParaRPr lang="pl-PL">
              <a:solidFill>
                <a:srgbClr val="000000"/>
              </a:solidFill>
            </a:endParaRPr>
          </a:p>
          <a:p>
            <a:r>
              <a:rPr lang="pl-PL">
                <a:solidFill>
                  <a:srgbClr val="000000"/>
                </a:solidFill>
              </a:rPr>
              <a:t>ciało zwykle krępe, bocznie spłaszczone, u wielu gatunków wydłużone </a:t>
            </a:r>
          </a:p>
          <a:p>
            <a:r>
              <a:rPr lang="pl-PL">
                <a:solidFill>
                  <a:srgbClr val="000000"/>
                </a:solidFill>
              </a:rPr>
              <a:t>linia boczna przerwana u większości gatunków </a:t>
            </a:r>
          </a:p>
          <a:p>
            <a:r>
              <a:rPr lang="pl-PL">
                <a:solidFill>
                  <a:srgbClr val="000000"/>
                </a:solidFill>
              </a:rPr>
              <a:t>pojedyncza płetwa grzbietowa z promieniami twardymi (7-25) i miękkimi (5-30) </a:t>
            </a:r>
          </a:p>
          <a:p>
            <a:r>
              <a:rPr lang="pl-PL">
                <a:solidFill>
                  <a:srgbClr val="000000"/>
                </a:solidFill>
              </a:rPr>
              <a:t>zwykle 3 twarde promienie w płetwie odbytowej </a:t>
            </a:r>
          </a:p>
          <a:p>
            <a:r>
              <a:rPr lang="pl-PL">
                <a:solidFill>
                  <a:srgbClr val="000000"/>
                </a:solidFill>
              </a:rPr>
              <a:t>wysoko rozwinięte metody rozrodu - gębacze inkubujące ikrę w pysku samicy lub samca, gatunki o wylęgu otwartym składające ikrę na podłożu, a niektóre podejmujące zapłodnioną ikrę z podłoża do inkubacji w pysku </a:t>
            </a:r>
          </a:p>
          <a:p>
            <a:r>
              <a:rPr lang="pl-PL">
                <a:solidFill>
                  <a:srgbClr val="000000"/>
                </a:solidFill>
              </a:rPr>
              <a:t>silnie rozwinięty instynkt opieki nad potomstwem - niektóre gatunki </a:t>
            </a:r>
          </a:p>
          <a:p>
            <a:r>
              <a:rPr lang="pl-PL">
                <a:solidFill>
                  <a:srgbClr val="000000"/>
                </a:solidFill>
              </a:rPr>
              <a:t>tworzą rodziny wielopokoleniowe </a:t>
            </a:r>
          </a:p>
        </p:txBody>
      </p:sp>
      <p:sp>
        <p:nvSpPr>
          <p:cNvPr id="15369" name="AutoShape 9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165850"/>
            <a:ext cx="684212" cy="692150"/>
          </a:xfrm>
          <a:prstGeom prst="actionButtonInformation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  <p:transition advClick="0">
    <p:cover dir="l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 rot="-1675461">
            <a:off x="0" y="260350"/>
            <a:ext cx="20256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800"/>
              <a:t>Zwierzęta Afryki</a:t>
            </a:r>
          </a:p>
        </p:txBody>
      </p:sp>
      <p:graphicFrame>
        <p:nvGraphicFramePr>
          <p:cNvPr id="6149" name="Diagram 5"/>
          <p:cNvGraphicFramePr>
            <a:graphicFrameLocks/>
          </p:cNvGraphicFramePr>
          <p:nvPr/>
        </p:nvGraphicFramePr>
        <p:xfrm>
          <a:off x="323850" y="188913"/>
          <a:ext cx="8569325" cy="6483350"/>
        </p:xfrm>
        <a:graphic>
          <a:graphicData uri="http://schemas.openxmlformats.org/drawingml/2006/compatibility">
            <com:legacyDrawing xmlns:com="http://schemas.openxmlformats.org/drawingml/2006/compatibility" spid="_x0000_s6149"/>
          </a:graphicData>
        </a:graphic>
      </p:graphicFrame>
      <p:sp>
        <p:nvSpPr>
          <p:cNvPr id="6162" name="AutoShape 1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165850"/>
            <a:ext cx="684212" cy="692150"/>
          </a:xfrm>
          <a:prstGeom prst="actionButtonInformation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  <p:transition advClick="0">
    <p:cover dir="l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165850"/>
            <a:ext cx="684212" cy="692150"/>
          </a:xfrm>
          <a:prstGeom prst="actionButtonInformation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pic>
        <p:nvPicPr>
          <p:cNvPr id="17413" name="Picture 5" descr="240px-Addax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6013" y="1341438"/>
            <a:ext cx="3095625" cy="2449512"/>
          </a:xfrm>
          <a:prstGeom prst="rect">
            <a:avLst/>
          </a:prstGeom>
          <a:noFill/>
        </p:spPr>
      </p:pic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2051050" y="188913"/>
            <a:ext cx="5616575" cy="809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4236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pl-PL" sz="3600" kern="10">
                <a:ln w="9525">
                  <a:round/>
                  <a:headEnd/>
                  <a:tailEnd/>
                </a:ln>
                <a:blipFill dpi="0" rotWithShape="0">
                  <a:blip r:embed="rId6"/>
                  <a:srcRect/>
                  <a:tile tx="0" ty="0" sx="100000" sy="100000" flip="none" algn="tl"/>
                </a:blipFill>
                <a:latin typeface="Arial Black"/>
              </a:rPr>
              <a:t>Adaks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4356100" y="1341438"/>
            <a:ext cx="4176713" cy="256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b="1">
                <a:solidFill>
                  <a:srgbClr val="000000"/>
                </a:solidFill>
              </a:rPr>
              <a:t>Adaks</a:t>
            </a:r>
            <a:r>
              <a:rPr lang="pl-PL">
                <a:solidFill>
                  <a:srgbClr val="000000"/>
                </a:solidFill>
              </a:rPr>
              <a:t>  – gatunek ssaka parzystokopytnego z rodziny krętorogich, zaliczany do antylop. Jedyny przedstawiciel rodzaju </a:t>
            </a:r>
            <a:r>
              <a:rPr lang="pl-PL" i="1">
                <a:solidFill>
                  <a:srgbClr val="000000"/>
                </a:solidFill>
              </a:rPr>
              <a:t>Addax</a:t>
            </a:r>
            <a:r>
              <a:rPr lang="pl-PL">
                <a:solidFill>
                  <a:srgbClr val="000000"/>
                </a:solidFill>
              </a:rPr>
              <a:t> Rafinesque, 1815 Pierwotnie występował na całej Saharze: od Mauretanii, Maroka i Algierii, aż do Sudanu. Obecnie adaks należy do najrzadszych antylop.</a:t>
            </a: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1331913" y="4005263"/>
            <a:ext cx="5111750" cy="311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b="1">
                <a:solidFill>
                  <a:srgbClr val="000000"/>
                </a:solidFill>
              </a:rPr>
              <a:t>Wysokość w kłębie</a:t>
            </a:r>
            <a:r>
              <a:rPr lang="pl-PL">
                <a:solidFill>
                  <a:srgbClr val="000000"/>
                </a:solidFill>
              </a:rPr>
              <a:t>:</a:t>
            </a:r>
            <a:br>
              <a:rPr lang="pl-PL">
                <a:solidFill>
                  <a:srgbClr val="000000"/>
                </a:solidFill>
              </a:rPr>
            </a:br>
            <a:r>
              <a:rPr lang="pl-PL">
                <a:solidFill>
                  <a:srgbClr val="000000"/>
                </a:solidFill>
              </a:rPr>
              <a:t>95 - 112 cm</a:t>
            </a:r>
            <a:br>
              <a:rPr lang="pl-PL">
                <a:solidFill>
                  <a:srgbClr val="000000"/>
                </a:solidFill>
              </a:rPr>
            </a:br>
            <a:r>
              <a:rPr lang="pl-PL" b="1">
                <a:solidFill>
                  <a:srgbClr val="000000"/>
                </a:solidFill>
              </a:rPr>
              <a:t>Długość ciała</a:t>
            </a:r>
            <a:r>
              <a:rPr lang="pl-PL">
                <a:solidFill>
                  <a:srgbClr val="000000"/>
                </a:solidFill>
              </a:rPr>
              <a:t>:</a:t>
            </a:r>
            <a:br>
              <a:rPr lang="pl-PL">
                <a:solidFill>
                  <a:srgbClr val="000000"/>
                </a:solidFill>
              </a:rPr>
            </a:br>
            <a:r>
              <a:rPr lang="pl-PL">
                <a:solidFill>
                  <a:srgbClr val="000000"/>
                </a:solidFill>
              </a:rPr>
              <a:t>150-175 cm</a:t>
            </a:r>
            <a:br>
              <a:rPr lang="pl-PL">
                <a:solidFill>
                  <a:srgbClr val="000000"/>
                </a:solidFill>
              </a:rPr>
            </a:br>
            <a:r>
              <a:rPr lang="pl-PL" b="1">
                <a:solidFill>
                  <a:srgbClr val="000000"/>
                </a:solidFill>
              </a:rPr>
              <a:t>Długość ogona</a:t>
            </a:r>
            <a:r>
              <a:rPr lang="pl-PL">
                <a:solidFill>
                  <a:srgbClr val="000000"/>
                </a:solidFill>
              </a:rPr>
              <a:t>:</a:t>
            </a:r>
            <a:br>
              <a:rPr lang="pl-PL">
                <a:solidFill>
                  <a:srgbClr val="000000"/>
                </a:solidFill>
              </a:rPr>
            </a:br>
            <a:r>
              <a:rPr lang="pl-PL">
                <a:solidFill>
                  <a:srgbClr val="000000"/>
                </a:solidFill>
              </a:rPr>
              <a:t>27-35 cm</a:t>
            </a:r>
            <a:br>
              <a:rPr lang="pl-PL">
                <a:solidFill>
                  <a:srgbClr val="000000"/>
                </a:solidFill>
              </a:rPr>
            </a:br>
            <a:r>
              <a:rPr lang="pl-PL" b="1">
                <a:solidFill>
                  <a:srgbClr val="000000"/>
                </a:solidFill>
              </a:rPr>
              <a:t>Długość rogów</a:t>
            </a:r>
            <a:r>
              <a:rPr lang="pl-PL">
                <a:solidFill>
                  <a:srgbClr val="000000"/>
                </a:solidFill>
              </a:rPr>
              <a:t>:</a:t>
            </a:r>
            <a:br>
              <a:rPr lang="pl-PL">
                <a:solidFill>
                  <a:srgbClr val="000000"/>
                </a:solidFill>
              </a:rPr>
            </a:br>
            <a:r>
              <a:rPr lang="pl-PL">
                <a:solidFill>
                  <a:srgbClr val="000000"/>
                </a:solidFill>
              </a:rPr>
              <a:t>70-85 cm</a:t>
            </a:r>
            <a:br>
              <a:rPr lang="pl-PL">
                <a:solidFill>
                  <a:srgbClr val="000000"/>
                </a:solidFill>
              </a:rPr>
            </a:br>
            <a:r>
              <a:rPr lang="pl-PL" b="1">
                <a:solidFill>
                  <a:srgbClr val="000000"/>
                </a:solidFill>
              </a:rPr>
              <a:t>Waga</a:t>
            </a:r>
            <a:r>
              <a:rPr lang="pl-PL">
                <a:solidFill>
                  <a:srgbClr val="000000"/>
                </a:solidFill>
              </a:rPr>
              <a:t>:</a:t>
            </a:r>
            <a:br>
              <a:rPr lang="pl-PL">
                <a:solidFill>
                  <a:srgbClr val="000000"/>
                </a:solidFill>
              </a:rPr>
            </a:br>
            <a:r>
              <a:rPr lang="pl-PL">
                <a:solidFill>
                  <a:srgbClr val="000000"/>
                </a:solidFill>
              </a:rPr>
              <a:t>65 - 135 kg</a:t>
            </a:r>
            <a:br>
              <a:rPr lang="pl-PL">
                <a:solidFill>
                  <a:srgbClr val="000000"/>
                </a:solidFill>
              </a:rPr>
            </a:br>
            <a:endParaRPr lang="pl-PL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advClick="0">
    <p:cover dir="l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165850"/>
            <a:ext cx="684212" cy="692150"/>
          </a:xfrm>
          <a:prstGeom prst="actionButtonInformation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8437" name="WordArt 5"/>
          <p:cNvSpPr>
            <a:spLocks noChangeArrowheads="1" noChangeShapeType="1" noTextEdit="1"/>
          </p:cNvSpPr>
          <p:nvPr/>
        </p:nvSpPr>
        <p:spPr bwMode="auto">
          <a:xfrm>
            <a:off x="2051050" y="188913"/>
            <a:ext cx="5616575" cy="809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4236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pl-PL" sz="3600" kern="1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Arial Black"/>
              </a:rPr>
              <a:t>Stepówka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4356100" y="1196975"/>
            <a:ext cx="4608513" cy="297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l-PL" b="1">
                <a:solidFill>
                  <a:srgbClr val="000000"/>
                </a:solidFill>
              </a:rPr>
              <a:t>Stepówki (stepówkowate)</a:t>
            </a:r>
            <a:r>
              <a:rPr lang="pl-PL">
                <a:solidFill>
                  <a:srgbClr val="000000"/>
                </a:solidFill>
              </a:rPr>
              <a:t> - rodzina oraz rząd ptaków z podgromady ptaków nowoczesnych Neornithes. Obejmuje gatunki pustynne, półpustynne i stepowe, zamieszkujące Azję i Afrykę. Ptaki te posiadają następujące cechy:</a:t>
            </a:r>
          </a:p>
          <a:p>
            <a:r>
              <a:rPr lang="pl-PL">
                <a:solidFill>
                  <a:srgbClr val="000000"/>
                </a:solidFill>
                <a:cs typeface="Arial" charset="0"/>
              </a:rPr>
              <a:t>▪</a:t>
            </a:r>
            <a:r>
              <a:rPr lang="pl-PL">
                <a:solidFill>
                  <a:srgbClr val="000000"/>
                </a:solidFill>
              </a:rPr>
              <a:t>krępy tułów, krótka szyja, duża głowa, długie skrzydła i ogon </a:t>
            </a:r>
          </a:p>
          <a:p>
            <a:r>
              <a:rPr lang="pl-PL">
                <a:solidFill>
                  <a:srgbClr val="000000"/>
                </a:solidFill>
                <a:cs typeface="Arial" charset="0"/>
              </a:rPr>
              <a:t>▪</a:t>
            </a:r>
            <a:r>
              <a:rPr lang="pl-PL">
                <a:solidFill>
                  <a:srgbClr val="000000"/>
                </a:solidFill>
              </a:rPr>
              <a:t>ciało długości od 25 cm do 45 cm </a:t>
            </a:r>
          </a:p>
          <a:p>
            <a:pPr>
              <a:spcBef>
                <a:spcPct val="50000"/>
              </a:spcBef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1042988" y="3860800"/>
            <a:ext cx="6913562" cy="270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l-PL">
                <a:solidFill>
                  <a:srgbClr val="000000"/>
                </a:solidFill>
                <a:cs typeface="Arial" charset="0"/>
              </a:rPr>
              <a:t>▪</a:t>
            </a:r>
            <a:r>
              <a:rPr lang="pl-PL">
                <a:solidFill>
                  <a:srgbClr val="000000"/>
                </a:solidFill>
              </a:rPr>
              <a:t>upierzenie z przewagą żółtego z czarnym deseniem </a:t>
            </a:r>
          </a:p>
          <a:p>
            <a:r>
              <a:rPr lang="pl-PL">
                <a:solidFill>
                  <a:srgbClr val="000000"/>
                </a:solidFill>
                <a:cs typeface="Arial" charset="0"/>
              </a:rPr>
              <a:t>▪</a:t>
            </a:r>
            <a:r>
              <a:rPr lang="pl-PL">
                <a:solidFill>
                  <a:srgbClr val="000000"/>
                </a:solidFill>
              </a:rPr>
              <a:t>występuje dymorfizm płciowy </a:t>
            </a:r>
          </a:p>
          <a:p>
            <a:r>
              <a:rPr lang="pl-PL">
                <a:solidFill>
                  <a:srgbClr val="000000"/>
                </a:solidFill>
                <a:cs typeface="Arial" charset="0"/>
              </a:rPr>
              <a:t>▪</a:t>
            </a:r>
            <a:r>
              <a:rPr lang="pl-PL">
                <a:solidFill>
                  <a:srgbClr val="000000"/>
                </a:solidFill>
              </a:rPr>
              <a:t>lot szybki </a:t>
            </a:r>
          </a:p>
          <a:p>
            <a:r>
              <a:rPr lang="pl-PL">
                <a:solidFill>
                  <a:srgbClr val="000000"/>
                </a:solidFill>
                <a:cs typeface="Arial" charset="0"/>
              </a:rPr>
              <a:t>▪</a:t>
            </a:r>
            <a:r>
              <a:rPr lang="pl-PL">
                <a:solidFill>
                  <a:srgbClr val="000000"/>
                </a:solidFill>
              </a:rPr>
              <a:t>odżywiają się nasionami różnorodnych roślin </a:t>
            </a:r>
          </a:p>
          <a:p>
            <a:r>
              <a:rPr lang="pl-PL">
                <a:solidFill>
                  <a:srgbClr val="000000"/>
                </a:solidFill>
                <a:cs typeface="Arial" charset="0"/>
              </a:rPr>
              <a:t>▪</a:t>
            </a:r>
            <a:r>
              <a:rPr lang="pl-PL">
                <a:solidFill>
                  <a:srgbClr val="000000"/>
                </a:solidFill>
              </a:rPr>
              <a:t>gnieżdżą się na ziemi, w zniesieniu średnio 3 jaja </a:t>
            </a:r>
          </a:p>
          <a:p>
            <a:r>
              <a:rPr lang="pl-PL">
                <a:solidFill>
                  <a:srgbClr val="000000"/>
                </a:solidFill>
                <a:cs typeface="Arial" charset="0"/>
              </a:rPr>
              <a:t>▪</a:t>
            </a:r>
            <a:r>
              <a:rPr lang="pl-PL">
                <a:solidFill>
                  <a:srgbClr val="000000"/>
                </a:solidFill>
              </a:rPr>
              <a:t>rankiem stadne przeloty (do 60 km) nad wodopoje </a:t>
            </a:r>
          </a:p>
          <a:p>
            <a:r>
              <a:rPr lang="pl-PL">
                <a:solidFill>
                  <a:srgbClr val="000000"/>
                </a:solidFill>
                <a:cs typeface="Arial" charset="0"/>
              </a:rPr>
              <a:t>▪</a:t>
            </a:r>
            <a:r>
              <a:rPr lang="pl-PL">
                <a:solidFill>
                  <a:srgbClr val="000000"/>
                </a:solidFill>
              </a:rPr>
              <a:t>niektóre gatunki przenoszą wodę w piórach brzucha dla młodych (10-18 g na odległość 35 km). </a:t>
            </a:r>
          </a:p>
          <a:p>
            <a:pPr>
              <a:spcBef>
                <a:spcPct val="50000"/>
              </a:spcBef>
            </a:pPr>
            <a:endParaRPr lang="pl-PL"/>
          </a:p>
        </p:txBody>
      </p:sp>
      <p:pic>
        <p:nvPicPr>
          <p:cNvPr id="18441" name="Picture 9" descr="240px-Syrrhaptes_paradoxus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00113" y="1341438"/>
            <a:ext cx="3455987" cy="2347912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cover dir="l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165850"/>
            <a:ext cx="684212" cy="692150"/>
          </a:xfrm>
          <a:prstGeom prst="actionButtonInformation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0487" name="WordArt 7"/>
          <p:cNvSpPr>
            <a:spLocks noChangeArrowheads="1" noChangeShapeType="1" noTextEdit="1"/>
          </p:cNvSpPr>
          <p:nvPr/>
        </p:nvSpPr>
        <p:spPr bwMode="auto">
          <a:xfrm>
            <a:off x="2051050" y="188913"/>
            <a:ext cx="5616575" cy="809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4236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pl-PL" sz="3600" kern="1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Arial Black"/>
              </a:rPr>
              <a:t>Fenek</a:t>
            </a: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827088" y="1412875"/>
            <a:ext cx="8316912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b="1">
                <a:solidFill>
                  <a:srgbClr val="000000"/>
                </a:solidFill>
              </a:rPr>
              <a:t>Fenek</a:t>
            </a:r>
            <a:r>
              <a:rPr lang="pl-PL">
                <a:solidFill>
                  <a:srgbClr val="000000"/>
                </a:solidFill>
              </a:rPr>
              <a:t> - ssak łożyskowy z rodziny psowatych, rzędu drapieżnych. Występuje na suchych i pustynnych terenach Półwyspu Arabskiego i północnej Afryki. Będąc najmniejszym przedstawicielem rodziny psowatych, uchodzi za największego ssaka drapieżnego Sahary. Fenek jest zwierzęciem nocnym, sypia w podziemnych norach. Odżywia się szarańczakami, chrząszczami, poluje także na ptaki i gryzonie Ruję odbywają zimą, ciąża trwa 50-55 dni, małe rodzą się w marcu lub kwietniu, zwykle 1-4 w miocie. Ważą po 25-28 g i mierzą 10 cm długości, z czego połowa przypada na ogon. Początkowo srebrzysto-czarne, po 2 tygodniach zmieniają ubarwienie futra na beżowe, a w wieku 3 miesięcy uzyskują płowożółtą barwę typową dla osobników dorosłych. Żyją średnio 12-14 lat. Dzięki dużym uszom maja dobry słuch i mogą za ich pomocą efektywnie chłodzić ciało.</a:t>
            </a:r>
          </a:p>
        </p:txBody>
      </p:sp>
      <p:pic>
        <p:nvPicPr>
          <p:cNvPr id="20490" name="Picture 10" descr="240px-Vulpes_zerda_in_Heidelberg_zoo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797425"/>
            <a:ext cx="2286000" cy="1714500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cover dir="l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 rot="-1675461">
            <a:off x="0" y="260350"/>
            <a:ext cx="20256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800"/>
              <a:t>Zwierzęta Afryki</a:t>
            </a:r>
          </a:p>
        </p:txBody>
      </p:sp>
      <p:graphicFrame>
        <p:nvGraphicFramePr>
          <p:cNvPr id="7173" name="Diagram 5"/>
          <p:cNvGraphicFramePr>
            <a:graphicFrameLocks/>
          </p:cNvGraphicFramePr>
          <p:nvPr/>
        </p:nvGraphicFramePr>
        <p:xfrm>
          <a:off x="323850" y="188913"/>
          <a:ext cx="8569325" cy="6483350"/>
        </p:xfrm>
        <a:graphic>
          <a:graphicData uri="http://schemas.openxmlformats.org/drawingml/2006/compatibility">
            <com:legacyDrawing xmlns:com="http://schemas.openxmlformats.org/drawingml/2006/compatibility" spid="_x0000_s7173"/>
          </a:graphicData>
        </a:graphic>
      </p:graphicFrame>
      <p:sp>
        <p:nvSpPr>
          <p:cNvPr id="7186" name="AutoShape 1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165850"/>
            <a:ext cx="684212" cy="692150"/>
          </a:xfrm>
          <a:prstGeom prst="actionButtonInformation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  <p:transition advClick="0">
    <p:cover dir="l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WordArt 4"/>
          <p:cNvSpPr>
            <a:spLocks noChangeArrowheads="1" noChangeShapeType="1" noTextEdit="1"/>
          </p:cNvSpPr>
          <p:nvPr/>
        </p:nvSpPr>
        <p:spPr bwMode="auto">
          <a:xfrm>
            <a:off x="2051050" y="188913"/>
            <a:ext cx="5616575" cy="809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4236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pl-PL" sz="3600" kern="1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Arial Black"/>
              </a:rPr>
              <a:t>Dżelada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4859338" y="1773238"/>
            <a:ext cx="3960812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l-PL" b="1">
                <a:solidFill>
                  <a:srgbClr val="000000"/>
                </a:solidFill>
              </a:rPr>
              <a:t>Dżelada</a:t>
            </a:r>
            <a:r>
              <a:rPr lang="pl-PL">
                <a:solidFill>
                  <a:srgbClr val="000000"/>
                </a:solidFill>
              </a:rPr>
              <a:t> – małpa wąskonosa z rodziny makakowatych. Z przodu długie włosy tworzą rodzaj płaszcza, skóra na piersi i gardzieli nieowłosiona, czerwona.</a:t>
            </a:r>
            <a:endParaRPr lang="pl-PL" b="1">
              <a:solidFill>
                <a:srgbClr val="000000"/>
              </a:solidFill>
            </a:endParaRPr>
          </a:p>
          <a:p>
            <a:r>
              <a:rPr lang="pl-PL" b="1">
                <a:solidFill>
                  <a:srgbClr val="000000"/>
                </a:solidFill>
              </a:rPr>
              <a:t>Występowanie</a:t>
            </a:r>
            <a:r>
              <a:rPr lang="pl-PL">
                <a:solidFill>
                  <a:srgbClr val="000000"/>
                </a:solidFill>
              </a:rPr>
              <a:t>: góry Etiopii.</a:t>
            </a:r>
          </a:p>
        </p:txBody>
      </p:sp>
      <p:sp>
        <p:nvSpPr>
          <p:cNvPr id="22535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165850"/>
            <a:ext cx="684212" cy="692150"/>
          </a:xfrm>
          <a:prstGeom prst="actionButtonInformation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pic>
        <p:nvPicPr>
          <p:cNvPr id="22537" name="Picture 9" descr="Samica">
            <a:hlinkClick r:id="rId5" tooltip="Samica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850" y="2276475"/>
            <a:ext cx="4265613" cy="3967163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cover dir="l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4"/>
          <p:cNvSpPr txBox="1">
            <a:spLocks noChangeArrowheads="1"/>
          </p:cNvSpPr>
          <p:nvPr/>
        </p:nvSpPr>
        <p:spPr bwMode="auto">
          <a:xfrm rot="-1675461">
            <a:off x="0" y="260350"/>
            <a:ext cx="20256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800"/>
              <a:t>Zwierzęta Afryki</a:t>
            </a:r>
          </a:p>
        </p:txBody>
      </p:sp>
      <p:graphicFrame>
        <p:nvGraphicFramePr>
          <p:cNvPr id="8197" name="Diagram 5"/>
          <p:cNvGraphicFramePr>
            <a:graphicFrameLocks/>
          </p:cNvGraphicFramePr>
          <p:nvPr/>
        </p:nvGraphicFramePr>
        <p:xfrm>
          <a:off x="323850" y="188913"/>
          <a:ext cx="8569325" cy="6483350"/>
        </p:xfrm>
        <a:graphic>
          <a:graphicData uri="http://schemas.openxmlformats.org/drawingml/2006/compatibility">
            <com:legacyDrawing xmlns:com="http://schemas.openxmlformats.org/drawingml/2006/compatibility" spid="_x0000_s8197"/>
          </a:graphicData>
        </a:graphic>
      </p:graphicFrame>
      <p:sp>
        <p:nvSpPr>
          <p:cNvPr id="8210" name="AutoShape 1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165850"/>
            <a:ext cx="684212" cy="692150"/>
          </a:xfrm>
          <a:prstGeom prst="actionButtonInformation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</p:spTree>
  </p:cSld>
  <p:clrMapOvr>
    <a:masterClrMapping/>
  </p:clrMapOvr>
  <p:transition advClick="0">
    <p:cover dir="l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165850"/>
            <a:ext cx="684212" cy="692150"/>
          </a:xfrm>
          <a:prstGeom prst="actionButtonInformation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23557" name="WordArt 5"/>
          <p:cNvSpPr>
            <a:spLocks noChangeArrowheads="1" noChangeShapeType="1" noTextEdit="1"/>
          </p:cNvSpPr>
          <p:nvPr/>
        </p:nvSpPr>
        <p:spPr bwMode="auto">
          <a:xfrm>
            <a:off x="2051050" y="188913"/>
            <a:ext cx="5616575" cy="809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4236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pl-PL" sz="3600" kern="1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Arial Black"/>
              </a:rPr>
              <a:t>Goryl</a:t>
            </a:r>
          </a:p>
        </p:txBody>
      </p:sp>
      <p:pic>
        <p:nvPicPr>
          <p:cNvPr id="23559" name="Picture 7" descr="Goryl_nizinny00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2988" y="1125538"/>
            <a:ext cx="2722562" cy="3311525"/>
          </a:xfrm>
          <a:prstGeom prst="rect">
            <a:avLst/>
          </a:prstGeom>
          <a:noFill/>
        </p:spPr>
      </p:pic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3851275" y="1052513"/>
            <a:ext cx="5292725" cy="366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l-PL" b="1">
                <a:solidFill>
                  <a:srgbClr val="000000"/>
                </a:solidFill>
              </a:rPr>
              <a:t>Goryl</a:t>
            </a:r>
            <a:r>
              <a:rPr lang="pl-PL">
                <a:solidFill>
                  <a:srgbClr val="000000"/>
                </a:solidFill>
              </a:rPr>
              <a:t> - rodzaj największych małp naczelnych zaliczany do człowiekowatych.</a:t>
            </a:r>
          </a:p>
          <a:p>
            <a:r>
              <a:rPr lang="pl-PL">
                <a:solidFill>
                  <a:srgbClr val="000000"/>
                </a:solidFill>
              </a:rPr>
              <a:t>Goryle są roślinożercami o głównie naziemnym trybie życia. Zamieszkują lasy środkowo-zachodniej Afryki.</a:t>
            </a:r>
          </a:p>
          <a:p>
            <a:r>
              <a:rPr lang="pl-PL">
                <a:solidFill>
                  <a:srgbClr val="000000"/>
                </a:solidFill>
              </a:rPr>
              <a:t>Chociaż goryl swoją budową jest przystosowany do życia nadrzewnego, tylko młode lekkie osobniki spędzają większość czasu na drzewach.</a:t>
            </a:r>
          </a:p>
          <a:p>
            <a:r>
              <a:rPr lang="pl-PL">
                <a:solidFill>
                  <a:srgbClr val="000000"/>
                </a:solidFill>
              </a:rPr>
              <a:t>Żyją w grupach rodzinnych, które bytują przemieszczając się po terytorium o powierzchni 5-30 km². Odżywiają się liśćmi i pędami roślin. Noc spędzają w legowisku z liści i gałęzi. Żerują rano i po południu, </a:t>
            </a:r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323850" y="4705350"/>
            <a:ext cx="882015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l-PL">
                <a:solidFill>
                  <a:srgbClr val="000000"/>
                </a:solidFill>
              </a:rPr>
              <a:t>odpoczywając w nocy i około południa. Goryle poruszają się po ziemi, opierając się na kostkach wierzchu dłoni. Samce mają 1,65-1,75 m wzrostu i ważą 140-165 kg. Waga i wzrost samic są zwykle o połowę mniejsze.</a:t>
            </a:r>
          </a:p>
          <a:p>
            <a:r>
              <a:rPr lang="pl-PL">
                <a:solidFill>
                  <a:srgbClr val="000000"/>
                </a:solidFill>
              </a:rPr>
              <a:t>Obydwa gatunki goryla są gatunkami zagrożonymi wyginięciem.</a:t>
            </a:r>
          </a:p>
          <a:p>
            <a:r>
              <a:rPr lang="pl-PL">
                <a:solidFill>
                  <a:srgbClr val="000000"/>
                </a:solidFill>
              </a:rPr>
              <a:t>Od roku 2005 jedyne w Polsce stado tych zwierząt, złożone z trzech samców, hodowane jest w ZOO w Opolu.</a:t>
            </a:r>
          </a:p>
          <a:p>
            <a:pPr>
              <a:spcBef>
                <a:spcPct val="50000"/>
              </a:spcBef>
            </a:pPr>
            <a:endParaRPr lang="pl-PL"/>
          </a:p>
        </p:txBody>
      </p:sp>
    </p:spTree>
  </p:cSld>
  <p:clrMapOvr>
    <a:masterClrMapping/>
  </p:clrMapOvr>
  <p:transition advClick="0">
    <p:cover dir="l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7" name="Diagram 5"/>
          <p:cNvGraphicFramePr>
            <a:graphicFrameLocks/>
          </p:cNvGraphicFramePr>
          <p:nvPr/>
        </p:nvGraphicFramePr>
        <p:xfrm>
          <a:off x="323850" y="188913"/>
          <a:ext cx="8569325" cy="6483350"/>
        </p:xfrm>
        <a:graphic>
          <a:graphicData uri="http://schemas.openxmlformats.org/drawingml/2006/compatibility">
            <com:legacyDrawing xmlns:com="http://schemas.openxmlformats.org/drawingml/2006/compatibility" spid="_x0000_s3077"/>
          </a:graphicData>
        </a:graphic>
      </p:graphicFrame>
      <p:sp>
        <p:nvSpPr>
          <p:cNvPr id="3104" name="Text Box 32"/>
          <p:cNvSpPr txBox="1">
            <a:spLocks noChangeArrowheads="1"/>
          </p:cNvSpPr>
          <p:nvPr/>
        </p:nvSpPr>
        <p:spPr bwMode="auto">
          <a:xfrm rot="-1675461">
            <a:off x="0" y="260350"/>
            <a:ext cx="20256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800"/>
              <a:t>Zwierzęta Afryki</a:t>
            </a:r>
          </a:p>
        </p:txBody>
      </p:sp>
      <p:pic>
        <p:nvPicPr>
          <p:cNvPr id="3105" name="Picture 33" descr="http://t0.gstatic.com/images?q=tbn:ANd9GcQoTL-nx5JROEmbvvzkTVquj7E4XuEE40ZKu2lOMGpQSz7Mhwc&amp;t=1&amp;h=202&amp;w=138&amp;usg=__JaQYbPGeDL0IinKDrGiCNvgqg4Y=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3861048"/>
            <a:ext cx="1656184" cy="2408997"/>
          </a:xfrm>
          <a:prstGeom prst="rect">
            <a:avLst/>
          </a:prstGeom>
          <a:noFill/>
        </p:spPr>
      </p:pic>
      <p:pic>
        <p:nvPicPr>
          <p:cNvPr id="2" name="Picture 33" descr="http://t3.gstatic.com/images?q=tbn:ANd9GcRGz5eR-RwGfQKXmnIDclNO4VJd0__vLOTpkql1KERe1oRVF8Y&amp;t=1&amp;usg=__9vE1YoDYuL0mi1exvOGKZXkmoxc=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284984"/>
            <a:ext cx="2143125" cy="2143125"/>
          </a:xfrm>
          <a:prstGeom prst="rect">
            <a:avLst/>
          </a:prstGeom>
          <a:noFill/>
        </p:spPr>
      </p:pic>
      <p:pic>
        <p:nvPicPr>
          <p:cNvPr id="3107" name="Picture 35" descr="http://t2.gstatic.com/images?q=tbn:ANd9GcTAq9_RJ7CsT_1MwaY7WUGIQbDC7WeFarfPm_WRa9IZjxBUVqE&amp;t=1&amp;usg=__OkyRXfG771b9FeK-plVbMzlVdJk=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07904" y="4343400"/>
            <a:ext cx="1819275" cy="2514600"/>
          </a:xfrm>
          <a:prstGeom prst="rect">
            <a:avLst/>
          </a:prstGeom>
          <a:noFill/>
        </p:spPr>
      </p:pic>
      <p:pic>
        <p:nvPicPr>
          <p:cNvPr id="3109" name="Picture 37" descr="http://t1.gstatic.com/images?q=tbn:ANd9GcRKCqOVVDGr5u3tRPBmHk8kwSDARBVZgGPjKAaFu86zrNg08Zk&amp;t=1&amp;h=174&amp;w=213&amp;usg=__fCHvoTEmJHx-LlRwVPqMmV7BjFA=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00192" y="0"/>
            <a:ext cx="1828800" cy="1495426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cover dir="l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0" y="5949950"/>
            <a:ext cx="3816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400">
                <a:solidFill>
                  <a:srgbClr val="000000"/>
                </a:solidFill>
              </a:rPr>
              <a:t>Źródło: www.wikipedia.org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684213" y="1989138"/>
            <a:ext cx="7850187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sz="4000">
                <a:solidFill>
                  <a:srgbClr val="000000"/>
                </a:solidFill>
              </a:rPr>
              <a:t>Przygotował: </a:t>
            </a:r>
          </a:p>
          <a:p>
            <a:pPr algn="ctr">
              <a:spcBef>
                <a:spcPct val="50000"/>
              </a:spcBef>
            </a:pPr>
            <a:r>
              <a:rPr lang="pl-PL" sz="4000">
                <a:solidFill>
                  <a:srgbClr val="000000"/>
                </a:solidFill>
              </a:rPr>
              <a:t>Piotr Schr</a:t>
            </a:r>
            <a:r>
              <a:rPr lang="en-US" sz="4000">
                <a:solidFill>
                  <a:srgbClr val="000000"/>
                </a:solidFill>
                <a:cs typeface="Arial" charset="0"/>
              </a:rPr>
              <a:t>ö</a:t>
            </a:r>
            <a:r>
              <a:rPr lang="pl-PL" sz="4000">
                <a:solidFill>
                  <a:srgbClr val="000000"/>
                </a:solidFill>
              </a:rPr>
              <a:t>der kl. I „b”</a:t>
            </a:r>
          </a:p>
        </p:txBody>
      </p:sp>
      <p:sp>
        <p:nvSpPr>
          <p:cNvPr id="21510" name="AutoShape 6">
            <a:hlinkClick r:id="" action="ppaction://hlinkshowjump?jump=endshow" highlightClick="1"/>
          </p:cNvPr>
          <p:cNvSpPr>
            <a:spLocks noChangeArrowheads="1"/>
          </p:cNvSpPr>
          <p:nvPr/>
        </p:nvSpPr>
        <p:spPr bwMode="auto">
          <a:xfrm>
            <a:off x="6694488" y="6210300"/>
            <a:ext cx="2449512" cy="647700"/>
          </a:xfrm>
          <a:prstGeom prst="actionButtonBlank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l-PL" sz="2800"/>
              <a:t>Koniec</a:t>
            </a:r>
          </a:p>
        </p:txBody>
      </p:sp>
    </p:spTree>
  </p:cSld>
  <p:clrMapOvr>
    <a:masterClrMapping/>
  </p:clrMapOvr>
  <p:transition advClick="0">
    <p:cover dir="l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00" name="Diagram 4"/>
          <p:cNvGraphicFramePr>
            <a:graphicFrameLocks/>
          </p:cNvGraphicFramePr>
          <p:nvPr/>
        </p:nvGraphicFramePr>
        <p:xfrm>
          <a:off x="323850" y="188913"/>
          <a:ext cx="8569325" cy="6483350"/>
        </p:xfrm>
        <a:graphic>
          <a:graphicData uri="http://schemas.openxmlformats.org/drawingml/2006/compatibility">
            <com:legacyDrawing xmlns:com="http://schemas.openxmlformats.org/drawingml/2006/compatibility" spid="_x0000_s4100"/>
          </a:graphicData>
        </a:graphic>
      </p:graphicFrame>
      <p:sp>
        <p:nvSpPr>
          <p:cNvPr id="4114" name="Text Box 18"/>
          <p:cNvSpPr txBox="1">
            <a:spLocks noChangeArrowheads="1"/>
          </p:cNvSpPr>
          <p:nvPr/>
        </p:nvSpPr>
        <p:spPr bwMode="auto">
          <a:xfrm rot="-1675461">
            <a:off x="0" y="260350"/>
            <a:ext cx="20256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800"/>
              <a:t>Zwierzęta Afryki</a:t>
            </a:r>
          </a:p>
        </p:txBody>
      </p:sp>
      <p:sp>
        <p:nvSpPr>
          <p:cNvPr id="4115" name="AutoShape 1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165850"/>
            <a:ext cx="684212" cy="692150"/>
          </a:xfrm>
          <a:prstGeom prst="actionButtonInformation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pic>
        <p:nvPicPr>
          <p:cNvPr id="2" name="Picture 18" descr="http://t1.gstatic.com/images?q=tbn:ANd9GcQ2jR2-0w7VMe4XzFcaA7kvx3zl7hBj6WHWQiKZ8e_NHrFGqdI&amp;t=1&amp;h=170&amp;w=218&amp;usg=__zY3E0T87hF5NtlhEr3DeNMHveBg=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22016" y="3429000"/>
            <a:ext cx="2121984" cy="1656184"/>
          </a:xfrm>
          <a:prstGeom prst="rect">
            <a:avLst/>
          </a:prstGeom>
          <a:noFill/>
        </p:spPr>
      </p:pic>
      <p:pic>
        <p:nvPicPr>
          <p:cNvPr id="4116" name="Picture 20" descr="http://t0.gstatic.com/images?q=tbn:ANd9GcQUA0Q4TY72Ty4YoHJ2b2AHaQ6vimvuueeZLKLDwl39XttPA-w&amp;t=1&amp;h=159&amp;w=234&amp;usg=__6kRuUvd9-x4t6NrxYFy1QlSwkXs=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933056"/>
            <a:ext cx="1828800" cy="1238250"/>
          </a:xfrm>
          <a:prstGeom prst="rect">
            <a:avLst/>
          </a:prstGeom>
          <a:noFill/>
        </p:spPr>
      </p:pic>
      <p:pic>
        <p:nvPicPr>
          <p:cNvPr id="3" name="Picture 18" descr="http://t1.gstatic.com/images?q=tbn:ANd9GcQB4bwRjHRpkbVfT9LY9WvfTi_bnfc0MynfZTGs8rWrSzXSZJk&amp;t=1&amp;usg=__-4d9aoqb-zZJ21lY9he-Bn6ZjHk=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87624" y="0"/>
            <a:ext cx="2286000" cy="1809751"/>
          </a:xfrm>
          <a:prstGeom prst="rect">
            <a:avLst/>
          </a:prstGeom>
          <a:noFill/>
        </p:spPr>
      </p:pic>
      <p:pic>
        <p:nvPicPr>
          <p:cNvPr id="4" name="Picture 20" descr="http://t1.gstatic.com/images?q=tbn:ANd9GcTFb8c7cglJoKhZQf19IGfTYeHtUZY9Smy4OkHMjef0tSWZ00M&amp;t=1&amp;usg=__BipTnPBDAZ8MGzP8lTUladXq96w=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940152" y="0"/>
            <a:ext cx="2376264" cy="1769909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cover dir="l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4"/>
          <p:cNvSpPr txBox="1">
            <a:spLocks noChangeArrowheads="1"/>
          </p:cNvSpPr>
          <p:nvPr/>
        </p:nvSpPr>
        <p:spPr bwMode="auto">
          <a:xfrm rot="-1675461">
            <a:off x="0" y="260350"/>
            <a:ext cx="20256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800"/>
              <a:t>Zwierzęta Afryki</a:t>
            </a:r>
          </a:p>
        </p:txBody>
      </p:sp>
      <p:sp>
        <p:nvSpPr>
          <p:cNvPr id="9221" name="WordArt 5"/>
          <p:cNvSpPr>
            <a:spLocks noChangeArrowheads="1" noChangeShapeType="1" noTextEdit="1"/>
          </p:cNvSpPr>
          <p:nvPr/>
        </p:nvSpPr>
        <p:spPr bwMode="auto">
          <a:xfrm>
            <a:off x="2051050" y="188913"/>
            <a:ext cx="4968875" cy="809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4236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pl-PL" sz="3600" kern="1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Arial Black"/>
              </a:rPr>
              <a:t>Lwy</a:t>
            </a:r>
          </a:p>
        </p:txBody>
      </p:sp>
      <p:pic>
        <p:nvPicPr>
          <p:cNvPr id="9223" name="Picture 7" descr="dorastający samiec, Namibia">
            <a:hlinkClick r:id="rId4" tooltip="dorastający samiec, Namibia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388" y="1773238"/>
            <a:ext cx="3600450" cy="2635250"/>
          </a:xfrm>
          <a:prstGeom prst="rect">
            <a:avLst/>
          </a:prstGeom>
          <a:noFill/>
        </p:spPr>
      </p:pic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3851275" y="1628775"/>
            <a:ext cx="5041900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>
                <a:solidFill>
                  <a:srgbClr val="000000"/>
                </a:solidFill>
              </a:rPr>
              <a:t>Lwy należą do rodziny czterech "wielkich kotów" z rodzaju </a:t>
            </a:r>
            <a:r>
              <a:rPr lang="pl-PL" i="1">
                <a:solidFill>
                  <a:srgbClr val="000000"/>
                </a:solidFill>
              </a:rPr>
              <a:t>Panthera</a:t>
            </a:r>
            <a:r>
              <a:rPr lang="pl-PL">
                <a:solidFill>
                  <a:srgbClr val="000000"/>
                </a:solidFill>
              </a:rPr>
              <a:t>, są drugim największym kotowatym, po tygrysie. Samiec lwa, łatwo rozpoznawalny po grzywie, może ważyć 200-250 kg. Samice są znacznie mniejsze, ważą 110–160 kg i nie posiadają charakterystycznej grzywy. Na wolności lwy żyją przeciętnie 10–14 lat, w niewoli mogą dożyć nawet 20 lat. Niegdyś zamieszkiwały Afrykę, Azję i Europę. Współcześnie występują tylko w Afryce i Indiach.</a:t>
            </a: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250825" y="4581525"/>
            <a:ext cx="3240088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l-PL">
                <a:solidFill>
                  <a:srgbClr val="000000"/>
                </a:solidFill>
              </a:rPr>
              <a:t>Wysokość: 80-140,01 cm</a:t>
            </a:r>
          </a:p>
          <a:p>
            <a:r>
              <a:rPr lang="pl-PL">
                <a:solidFill>
                  <a:srgbClr val="000000"/>
                </a:solidFill>
              </a:rPr>
              <a:t>Długość ciała: 140-200 cm</a:t>
            </a:r>
          </a:p>
          <a:p>
            <a:r>
              <a:rPr lang="pl-PL">
                <a:solidFill>
                  <a:srgbClr val="000000"/>
                </a:solidFill>
              </a:rPr>
              <a:t>Długość ogona: 60-90 cm</a:t>
            </a:r>
          </a:p>
          <a:p>
            <a:r>
              <a:rPr lang="pl-PL">
                <a:solidFill>
                  <a:srgbClr val="000000"/>
                </a:solidFill>
              </a:rPr>
              <a:t>Waga: samice 110-160, samce 200-250 kg</a:t>
            </a:r>
          </a:p>
          <a:p>
            <a:r>
              <a:rPr lang="pl-PL">
                <a:solidFill>
                  <a:srgbClr val="000000"/>
                </a:solidFill>
              </a:rPr>
              <a:t>samce są większe od samic</a:t>
            </a:r>
          </a:p>
        </p:txBody>
      </p:sp>
      <p:sp>
        <p:nvSpPr>
          <p:cNvPr id="9226" name="AutoShape 10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165850"/>
            <a:ext cx="684212" cy="692150"/>
          </a:xfrm>
          <a:prstGeom prst="actionButtonInformation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pic>
        <p:nvPicPr>
          <p:cNvPr id="30722" name="Picture 2" descr="http://www.niebieskamila.pl/Trasy-rejsow-obrazki/Trasy-rejsow-Afryka-foto-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16216" y="4571999"/>
            <a:ext cx="2286000" cy="2286001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cover dir="l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 Box 4"/>
          <p:cNvSpPr txBox="1">
            <a:spLocks noChangeArrowheads="1"/>
          </p:cNvSpPr>
          <p:nvPr/>
        </p:nvSpPr>
        <p:spPr bwMode="auto">
          <a:xfrm rot="-1675461">
            <a:off x="0" y="260350"/>
            <a:ext cx="20256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800"/>
              <a:t>Zwierzęta Afryki</a:t>
            </a:r>
          </a:p>
        </p:txBody>
      </p:sp>
      <p:sp>
        <p:nvSpPr>
          <p:cNvPr id="10245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165850"/>
            <a:ext cx="684212" cy="692150"/>
          </a:xfrm>
          <a:prstGeom prst="actionButtonInformation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0246" name="WordArt 6"/>
          <p:cNvSpPr>
            <a:spLocks noChangeArrowheads="1" noChangeShapeType="1" noTextEdit="1"/>
          </p:cNvSpPr>
          <p:nvPr/>
        </p:nvSpPr>
        <p:spPr bwMode="auto">
          <a:xfrm>
            <a:off x="2051050" y="188913"/>
            <a:ext cx="4968875" cy="809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4236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pl-PL" sz="3600" kern="1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Arial Black"/>
              </a:rPr>
              <a:t>Zebra</a:t>
            </a:r>
          </a:p>
        </p:txBody>
      </p:sp>
      <p:pic>
        <p:nvPicPr>
          <p:cNvPr id="10248" name="Picture 8" descr="240px-Zebra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188" y="1484313"/>
            <a:ext cx="3995737" cy="2663825"/>
          </a:xfrm>
          <a:prstGeom prst="rect">
            <a:avLst/>
          </a:prstGeom>
          <a:noFill/>
        </p:spPr>
      </p:pic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4787900" y="1341438"/>
            <a:ext cx="4356100" cy="311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l-PL" b="1">
                <a:solidFill>
                  <a:srgbClr val="000000"/>
                </a:solidFill>
              </a:rPr>
              <a:t>Zebra stepowa</a:t>
            </a:r>
            <a:r>
              <a:rPr lang="pl-PL">
                <a:solidFill>
                  <a:srgbClr val="000000"/>
                </a:solidFill>
              </a:rPr>
              <a:t> - gatunek ssaka z rodziny koniowatych, najliczniejszy gatunek zebry. Nie jest zagrożony wyginięciem. Często spotykane w ogrodach zoologicznych, również w Polsce.</a:t>
            </a:r>
          </a:p>
          <a:p>
            <a:r>
              <a:rPr lang="pl-PL">
                <a:solidFill>
                  <a:srgbClr val="000000"/>
                </a:solidFill>
              </a:rPr>
              <a:t>Podgatunki różnią się od siebie nieznacznie ubarwieniem i wzorem pasów.</a:t>
            </a:r>
          </a:p>
          <a:p>
            <a:r>
              <a:rPr lang="pl-PL">
                <a:solidFill>
                  <a:srgbClr val="000000"/>
                </a:solidFill>
              </a:rPr>
              <a:t>Podgatunkiem nominatywnym była wymarła kwagga właściwa.</a:t>
            </a: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0" y="4508500"/>
            <a:ext cx="4716463" cy="242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l-PL">
                <a:solidFill>
                  <a:srgbClr val="000000"/>
                </a:solidFill>
              </a:rPr>
              <a:t>wysokość w kłębie: 1,25 - 1,4 m </a:t>
            </a:r>
          </a:p>
          <a:p>
            <a:r>
              <a:rPr lang="pl-PL">
                <a:solidFill>
                  <a:srgbClr val="000000"/>
                </a:solidFill>
              </a:rPr>
              <a:t>długość: 2,3 m  długość ogona: 45-50 cm </a:t>
            </a:r>
          </a:p>
          <a:p>
            <a:r>
              <a:rPr lang="pl-PL">
                <a:solidFill>
                  <a:srgbClr val="000000"/>
                </a:solidFill>
              </a:rPr>
              <a:t>waga: 200-300 kg   ciąża: 1 rok </a:t>
            </a:r>
          </a:p>
          <a:p>
            <a:r>
              <a:rPr lang="pl-PL">
                <a:solidFill>
                  <a:srgbClr val="000000"/>
                </a:solidFill>
              </a:rPr>
              <a:t>liczba młodych: 1 dojrzałość płciowa: 2 lata </a:t>
            </a:r>
          </a:p>
          <a:p>
            <a:r>
              <a:rPr lang="pl-PL">
                <a:solidFill>
                  <a:srgbClr val="000000"/>
                </a:solidFill>
              </a:rPr>
              <a:t>pożywienie: roślinożerna </a:t>
            </a:r>
          </a:p>
          <a:p>
            <a:r>
              <a:rPr lang="pl-PL">
                <a:solidFill>
                  <a:srgbClr val="000000"/>
                </a:solidFill>
              </a:rPr>
              <a:t>może rozpędzić się do prędkości 60 km/h </a:t>
            </a:r>
          </a:p>
          <a:p>
            <a:r>
              <a:rPr lang="pl-PL">
                <a:solidFill>
                  <a:srgbClr val="000000"/>
                </a:solidFill>
              </a:rPr>
              <a:t>długość życia: 30 - 35 lat </a:t>
            </a:r>
          </a:p>
          <a:p>
            <a:pPr>
              <a:spcBef>
                <a:spcPct val="50000"/>
              </a:spcBef>
            </a:pPr>
            <a:endParaRPr lang="pl-PL">
              <a:solidFill>
                <a:srgbClr val="000000"/>
              </a:solidFill>
            </a:endParaRPr>
          </a:p>
        </p:txBody>
      </p:sp>
      <p:pic>
        <p:nvPicPr>
          <p:cNvPr id="28674" name="Picture 2" descr="http://t1.gstatic.com/images?q=tbn:ANd9GcQVOnpj4HdTD4iZTxWUAqsw5XJsCzIWAq1fOhwCRqg3JAxyxkk&amp;t=1&amp;h=156&amp;w=238&amp;usg=__ScX_Kbk0qOE8UX5hsCHqBGuxCKM=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24128" y="4797152"/>
            <a:ext cx="2133600" cy="1400175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cover dir="l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 rot="-1675461">
            <a:off x="0" y="260350"/>
            <a:ext cx="20256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800"/>
              <a:t>Zwierzęta Afryki</a:t>
            </a:r>
          </a:p>
        </p:txBody>
      </p:sp>
      <p:sp>
        <p:nvSpPr>
          <p:cNvPr id="11269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165850"/>
            <a:ext cx="684212" cy="692150"/>
          </a:xfrm>
          <a:prstGeom prst="actionButtonInformation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1270" name="WordArt 6"/>
          <p:cNvSpPr>
            <a:spLocks noChangeArrowheads="1" noChangeShapeType="1" noTextEdit="1"/>
          </p:cNvSpPr>
          <p:nvPr/>
        </p:nvSpPr>
        <p:spPr bwMode="auto">
          <a:xfrm>
            <a:off x="2051050" y="188913"/>
            <a:ext cx="4968875" cy="809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4236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pl-PL" sz="3600" kern="1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Arial Black"/>
              </a:rPr>
              <a:t>Żyrafa</a:t>
            </a: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2916238" y="1052513"/>
            <a:ext cx="6227762" cy="311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l-PL" b="1">
                <a:solidFill>
                  <a:srgbClr val="000000"/>
                </a:solidFill>
              </a:rPr>
              <a:t>Żyrafa</a:t>
            </a:r>
            <a:r>
              <a:rPr lang="pl-PL">
                <a:solidFill>
                  <a:srgbClr val="000000"/>
                </a:solidFill>
              </a:rPr>
              <a:t> - parzystokopytny ssak roślinożerny oraz najwyższe z żyjących obecnie zwierząt. Jedyny gatunek, u którego wzrost mierzy się do czubka głowy, nie do kłębu. Dorosłe samce osiągają wzrost 5 metrów i ważą do 1,200 kilogramów (rekordowy samiec żyrafy Rotschilda: 5,88 m, 2,000 kg). Samice są mniejsze od samców.</a:t>
            </a:r>
          </a:p>
          <a:p>
            <a:r>
              <a:rPr lang="pl-PL">
                <a:solidFill>
                  <a:srgbClr val="000000"/>
                </a:solidFill>
              </a:rPr>
              <a:t>Przednie nogi bardzo długie i cienkie. Szyja długa, ale oparta na zaledwie 7 kręgach, jak u większości ssaków (cały kręgosłup składa się z 24 kręgów). Na głowie 2 do 5 malutkich rogów, okrytych skórą. Ubarwienie płowe, w ciemne plamy.</a:t>
            </a:r>
          </a:p>
        </p:txBody>
      </p:sp>
      <p:pic>
        <p:nvPicPr>
          <p:cNvPr id="11274" name="Picture 10" descr="240px-Giraffe_standi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188" y="1341438"/>
            <a:ext cx="2286000" cy="3057525"/>
          </a:xfrm>
          <a:prstGeom prst="rect">
            <a:avLst/>
          </a:prstGeom>
          <a:noFill/>
        </p:spPr>
      </p:pic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0" y="4430713"/>
            <a:ext cx="8532813" cy="242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l-PL">
                <a:solidFill>
                  <a:srgbClr val="000000"/>
                </a:solidFill>
              </a:rPr>
              <a:t>Zamieszkuje afrykańskie sawanny na południe od Sahary.</a:t>
            </a:r>
          </a:p>
          <a:p>
            <a:r>
              <a:rPr lang="pl-PL">
                <a:solidFill>
                  <a:srgbClr val="000000"/>
                </a:solidFill>
              </a:rPr>
              <a:t>Aktywna w dzień. Żywi się liśćmi i pędami drzew. Żyje w stadach o hierarchicznej strukturze, składających się z kilkunastu do (rzadziej) kilkudziesięciu osobników. W biegu osiąga prędkość do 60 km/h. Żyje 20-30 lat.</a:t>
            </a:r>
          </a:p>
          <a:p>
            <a:r>
              <a:rPr lang="pl-PL">
                <a:solidFill>
                  <a:srgbClr val="000000"/>
                </a:solidFill>
              </a:rPr>
              <a:t>Żyrafa jest spokrewniona z jeleniami i bydłem rogatym, jednak należy do osobnej rodziny </a:t>
            </a:r>
            <a:r>
              <a:rPr lang="pl-PL" i="1">
                <a:solidFill>
                  <a:srgbClr val="000000"/>
                </a:solidFill>
              </a:rPr>
              <a:t>żyrafowatych</a:t>
            </a:r>
            <a:r>
              <a:rPr lang="pl-PL">
                <a:solidFill>
                  <a:srgbClr val="000000"/>
                </a:solidFill>
              </a:rPr>
              <a:t>, razem z najbliższym krewniakiem okapi.</a:t>
            </a:r>
          </a:p>
          <a:p>
            <a:r>
              <a:rPr lang="pl-PL">
                <a:solidFill>
                  <a:srgbClr val="000000"/>
                </a:solidFill>
              </a:rPr>
              <a:t>Wytworzyła wiele odmian barwnych, które są klasyfikowane jako podgatunki.</a:t>
            </a:r>
          </a:p>
          <a:p>
            <a:pPr>
              <a:spcBef>
                <a:spcPct val="50000"/>
              </a:spcBef>
            </a:pPr>
            <a:endParaRPr lang="pl-PL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advClick="0">
    <p:cover dir="l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 Box 4"/>
          <p:cNvSpPr txBox="1">
            <a:spLocks noChangeArrowheads="1"/>
          </p:cNvSpPr>
          <p:nvPr/>
        </p:nvSpPr>
        <p:spPr bwMode="auto">
          <a:xfrm rot="-1675461">
            <a:off x="0" y="260350"/>
            <a:ext cx="20256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800"/>
              <a:t>Zwierzęta Afryki</a:t>
            </a:r>
          </a:p>
        </p:txBody>
      </p:sp>
      <p:sp>
        <p:nvSpPr>
          <p:cNvPr id="1229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165850"/>
            <a:ext cx="684212" cy="692150"/>
          </a:xfrm>
          <a:prstGeom prst="actionButtonInformation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2294" name="WordArt 6"/>
          <p:cNvSpPr>
            <a:spLocks noChangeArrowheads="1" noChangeShapeType="1" noTextEdit="1"/>
          </p:cNvSpPr>
          <p:nvPr/>
        </p:nvSpPr>
        <p:spPr bwMode="auto">
          <a:xfrm>
            <a:off x="2051050" y="188913"/>
            <a:ext cx="4968875" cy="809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4236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pl-PL" sz="3600" kern="1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Arial Black"/>
              </a:rPr>
              <a:t>Sekretarz</a:t>
            </a:r>
          </a:p>
        </p:txBody>
      </p:sp>
      <p:pic>
        <p:nvPicPr>
          <p:cNvPr id="12296" name="Picture 8" descr="240px-Secretary_bird13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16013" y="1268413"/>
            <a:ext cx="2286000" cy="3086100"/>
          </a:xfrm>
          <a:prstGeom prst="rect">
            <a:avLst/>
          </a:prstGeom>
          <a:noFill/>
        </p:spPr>
      </p:pic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3779838" y="1268413"/>
            <a:ext cx="5364162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b="1">
                <a:solidFill>
                  <a:srgbClr val="000000"/>
                </a:solidFill>
              </a:rPr>
              <a:t>Sekretarz</a:t>
            </a:r>
            <a:r>
              <a:rPr lang="pl-PL">
                <a:solidFill>
                  <a:srgbClr val="000000"/>
                </a:solidFill>
              </a:rPr>
              <a:t>  - duży ptak drapieżny, będący jedynym przedstawicielem rodziny </a:t>
            </a:r>
            <a:r>
              <a:rPr lang="pl-PL" b="1">
                <a:solidFill>
                  <a:srgbClr val="000000"/>
                </a:solidFill>
              </a:rPr>
              <a:t>sekretarzy</a:t>
            </a:r>
            <a:r>
              <a:rPr lang="pl-PL">
                <a:solidFill>
                  <a:srgbClr val="000000"/>
                </a:solidFill>
              </a:rPr>
              <a:t> Sagittariidae (</a:t>
            </a:r>
            <a:r>
              <a:rPr lang="pl-PL" b="1">
                <a:solidFill>
                  <a:srgbClr val="000000"/>
                </a:solidFill>
              </a:rPr>
              <a:t>Finsch</a:t>
            </a:r>
            <a:r>
              <a:rPr lang="pl-PL">
                <a:solidFill>
                  <a:srgbClr val="000000"/>
                </a:solidFill>
              </a:rPr>
              <a:t> et </a:t>
            </a:r>
            <a:r>
              <a:rPr lang="pl-PL" b="1">
                <a:solidFill>
                  <a:srgbClr val="000000"/>
                </a:solidFill>
              </a:rPr>
              <a:t>Hartlaub</a:t>
            </a:r>
            <a:r>
              <a:rPr lang="pl-PL">
                <a:solidFill>
                  <a:srgbClr val="000000"/>
                </a:solidFill>
              </a:rPr>
              <a:t>, 1870). Występuje w Afryce subsaharyjskiej, od Senegalu do Somalii, aż po Przylądek Dobrej Nadziei na południu. </a:t>
            </a: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179388" y="4437063"/>
            <a:ext cx="8964612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l-PL">
                <a:solidFill>
                  <a:srgbClr val="000000"/>
                </a:solidFill>
              </a:rPr>
              <a:t>zakrzywiony dziób. Dodatkowo na głowie posiada ozdobny czubek. Obie płci ubarwione podobnie, samiec ma jedynie dłuższy czubek i dłuższy ogon. Z oddali lub w locie przypomina żurawia. Długi ogon w locie wystaje poza nogi, środkowe sterówki są wydłużone. Upierzenie głównie szarobiałe, lotki i nogawice czarne. Na części twarzowej czerwona, naga skóra; u młodych ptaków jest ona koloru żółtego. </a:t>
            </a:r>
          </a:p>
          <a:p>
            <a:r>
              <a:rPr lang="pl-PL">
                <a:solidFill>
                  <a:srgbClr val="000000"/>
                </a:solidFill>
              </a:rPr>
              <a:t>Rozmiary  </a:t>
            </a:r>
          </a:p>
          <a:p>
            <a:pPr lvl="1"/>
            <a:r>
              <a:rPr lang="pl-PL">
                <a:solidFill>
                  <a:srgbClr val="000000"/>
                </a:solidFill>
              </a:rPr>
              <a:t>długość ciała ok. 125-140 cm </a:t>
            </a: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3348038" y="2997200"/>
            <a:ext cx="5580062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l-PL">
                <a:solidFill>
                  <a:srgbClr val="000000"/>
                </a:solidFill>
              </a:rPr>
              <a:t>Wygląd zewnętrzny  </a:t>
            </a:r>
          </a:p>
          <a:p>
            <a:pPr algn="ctr"/>
            <a:r>
              <a:rPr lang="pl-PL">
                <a:solidFill>
                  <a:srgbClr val="000000"/>
                </a:solidFill>
              </a:rPr>
              <a:t>Od innych ptaków drapieżnych odróżnia go nietypowa sylwetka, która jest przystosowaniem do specyficznego trybu życia. Ma stosunkowo długie nogi z długimi palcami, zaokrąglone skrzydła i</a:t>
            </a:r>
          </a:p>
        </p:txBody>
      </p:sp>
    </p:spTree>
  </p:cSld>
  <p:clrMapOvr>
    <a:masterClrMapping/>
  </p:clrMapOvr>
  <p:transition advClick="0">
    <p:cover dir="l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165850"/>
            <a:ext cx="684212" cy="692150"/>
          </a:xfrm>
          <a:prstGeom prst="actionButtonInformation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3319" name="WordArt 7"/>
          <p:cNvSpPr>
            <a:spLocks noChangeArrowheads="1" noChangeShapeType="1" noTextEdit="1"/>
          </p:cNvSpPr>
          <p:nvPr/>
        </p:nvSpPr>
        <p:spPr bwMode="auto">
          <a:xfrm>
            <a:off x="2051050" y="188913"/>
            <a:ext cx="4968875" cy="809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4236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pl-PL" sz="3600" kern="10">
                <a:ln w="9525"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latin typeface="Arial Black"/>
              </a:rPr>
              <a:t>Mrówkojad</a:t>
            </a:r>
          </a:p>
        </p:txBody>
      </p:sp>
      <p:pic>
        <p:nvPicPr>
          <p:cNvPr id="13321" name="Picture 9" descr="240px-Myresluger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87450" y="1125538"/>
            <a:ext cx="3889375" cy="2560637"/>
          </a:xfrm>
          <a:prstGeom prst="rect">
            <a:avLst/>
          </a:prstGeom>
          <a:noFill/>
        </p:spPr>
      </p:pic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5003800" y="1125538"/>
            <a:ext cx="4140200" cy="256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pl-PL" b="1">
                <a:solidFill>
                  <a:srgbClr val="000000"/>
                </a:solidFill>
              </a:rPr>
              <a:t>Mrówkojady</a:t>
            </a:r>
            <a:r>
              <a:rPr lang="pl-PL">
                <a:solidFill>
                  <a:srgbClr val="000000"/>
                </a:solidFill>
              </a:rPr>
              <a:t> - rodzina ssaków łożyskowych. Ssaki należące do tej rodziny występują w Afryce, Ameryce Południowej i Środkowej (od Argentyny po Meksyk).</a:t>
            </a:r>
          </a:p>
          <a:p>
            <a:pPr algn="ctr"/>
            <a:r>
              <a:rPr lang="pl-PL" b="1">
                <a:solidFill>
                  <a:srgbClr val="000000"/>
                </a:solidFill>
              </a:rPr>
              <a:t>Odżywianie</a:t>
            </a:r>
            <a:r>
              <a:rPr lang="pl-PL">
                <a:solidFill>
                  <a:srgbClr val="000000"/>
                </a:solidFill>
              </a:rPr>
              <a:t> </a:t>
            </a:r>
          </a:p>
          <a:p>
            <a:pPr algn="ctr"/>
            <a:r>
              <a:rPr lang="pl-PL">
                <a:solidFill>
                  <a:srgbClr val="000000"/>
                </a:solidFill>
              </a:rPr>
              <a:t>Mrówkojady są owadożerne, są znakomicie przystosowane do wyjadania mrówek z gniazd. Ich zęby</a:t>
            </a:r>
          </a:p>
        </p:txBody>
      </p: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0" y="3716338"/>
            <a:ext cx="8893175" cy="32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l-PL">
                <a:solidFill>
                  <a:srgbClr val="000000"/>
                </a:solidFill>
              </a:rPr>
              <a:t>uległy całkowitej redukcji, wykształcił się natomiast długi lepki język i potężne pazury umożliwiające rozgrzebywanie mrowisk i termitier. Podstawowym pokarmem mrówkojadów są mrówki i termity, nie gardzą jednak również pszczołami i ich miodem. Mrówkojad wielki preferuje mrówki, oba gatunki </a:t>
            </a:r>
            <a:r>
              <a:rPr lang="pl-PL" b="1">
                <a:solidFill>
                  <a:srgbClr val="000000"/>
                </a:solidFill>
              </a:rPr>
              <a:t>tamanduy</a:t>
            </a:r>
            <a:r>
              <a:rPr lang="pl-PL">
                <a:solidFill>
                  <a:srgbClr val="000000"/>
                </a:solidFill>
              </a:rPr>
              <a:t> preferują termity nadrzewne, a mrówkojadek woli mrówki nadrzewne.</a:t>
            </a:r>
          </a:p>
          <a:p>
            <a:r>
              <a:rPr lang="pl-PL" b="1">
                <a:solidFill>
                  <a:srgbClr val="000000"/>
                </a:solidFill>
              </a:rPr>
              <a:t>Rozród</a:t>
            </a:r>
            <a:r>
              <a:rPr lang="pl-PL">
                <a:solidFill>
                  <a:srgbClr val="000000"/>
                </a:solidFill>
              </a:rPr>
              <a:t> Samice mrówkojadów wielkich rodzą tylko jedno młode, które następnie noszą na grzbiecie; karmienie może trwać 6 miesięcy. U tamanduy pojawia się czasem ciąża bliźniacza. U mrówkojadka opieką nad dzieckiem zajmuje się zarówno samica jak i samiec.</a:t>
            </a:r>
          </a:p>
          <a:p>
            <a:r>
              <a:rPr lang="pl-PL">
                <a:solidFill>
                  <a:srgbClr val="000000"/>
                </a:solidFill>
              </a:rPr>
              <a:t>Rodzina obejmuje 3 rodzaje i 4 gatunki</a:t>
            </a:r>
          </a:p>
          <a:p>
            <a:pPr>
              <a:spcBef>
                <a:spcPct val="50000"/>
              </a:spcBef>
            </a:pPr>
            <a:endParaRPr lang="pl-PL"/>
          </a:p>
        </p:txBody>
      </p:sp>
    </p:spTree>
  </p:cSld>
  <p:clrMapOvr>
    <a:masterClrMapping/>
  </p:clrMapOvr>
  <p:transition advClick="0">
    <p:cover dir="l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 rot="-1675461">
            <a:off x="0" y="260350"/>
            <a:ext cx="20256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800"/>
              <a:t>Zwierzęta Afryki</a:t>
            </a:r>
          </a:p>
        </p:txBody>
      </p:sp>
      <p:sp>
        <p:nvSpPr>
          <p:cNvPr id="5138" name="AutoShape 1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165850"/>
            <a:ext cx="684212" cy="692150"/>
          </a:xfrm>
          <a:prstGeom prst="actionButtonInformation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5149" name="Diagram 29"/>
          <p:cNvGraphicFramePr>
            <a:graphicFrameLocks/>
          </p:cNvGraphicFramePr>
          <p:nvPr/>
        </p:nvGraphicFramePr>
        <p:xfrm>
          <a:off x="611188" y="188913"/>
          <a:ext cx="8281987" cy="6480175"/>
        </p:xfrm>
        <a:graphic>
          <a:graphicData uri="http://schemas.openxmlformats.org/drawingml/2006/compatibility">
            <com:legacyDrawing xmlns:com="http://schemas.openxmlformats.org/drawingml/2006/compatibility" spid="_x0000_s5149"/>
          </a:graphicData>
        </a:graphic>
      </p:graphicFrame>
    </p:spTree>
  </p:cSld>
  <p:clrMapOvr>
    <a:masterClrMapping/>
  </p:clrMapOvr>
  <p:transition advClick="0">
    <p:cover dir="l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jekt domyślny">
  <a:themeElements>
    <a:clrScheme name="Projekt domyślny 6">
      <a:dk1>
        <a:srgbClr val="005A58"/>
      </a:dk1>
      <a:lt1>
        <a:srgbClr val="FFFFFF"/>
      </a:lt1>
      <a:dk2>
        <a:srgbClr val="008080"/>
      </a:dk2>
      <a:lt2>
        <a:srgbClr val="FFFF99"/>
      </a:lt2>
      <a:accent1>
        <a:srgbClr val="006462"/>
      </a:accent1>
      <a:accent2>
        <a:srgbClr val="6D6FC7"/>
      </a:accent2>
      <a:accent3>
        <a:srgbClr val="AAC0C0"/>
      </a:accent3>
      <a:accent4>
        <a:srgbClr val="DADADA"/>
      </a:accent4>
      <a:accent5>
        <a:srgbClr val="AAB8B7"/>
      </a:accent5>
      <a:accent6>
        <a:srgbClr val="6264B4"/>
      </a:accent6>
      <a:hlink>
        <a:srgbClr val="00FFFF"/>
      </a:hlink>
      <a:folHlink>
        <a:srgbClr val="00FF00"/>
      </a:folHlink>
    </a:clrScheme>
    <a:fontScheme name="Projekt domyśln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1570</Words>
  <Application>Microsoft Office PowerPoint</Application>
  <PresentationFormat>Pokaz na ekranie (4:3)</PresentationFormat>
  <Paragraphs>169</Paragraphs>
  <Slides>20</Slides>
  <Notes>20</Notes>
  <HiddenSlides>0</HiddenSlides>
  <MMClips>0</MMClips>
  <ScaleCrop>false</ScaleCrop>
  <HeadingPairs>
    <vt:vector size="6" baseType="variant">
      <vt:variant>
        <vt:lpstr>Używane czcionki</vt:lpstr>
      </vt:variant>
      <vt:variant>
        <vt:i4>1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20</vt:i4>
      </vt:variant>
    </vt:vector>
  </HeadingPairs>
  <TitlesOfParts>
    <vt:vector size="22" baseType="lpstr">
      <vt:lpstr>Arial</vt:lpstr>
      <vt:lpstr>Projekt domyślny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  <vt:lpstr>Slajd 15</vt:lpstr>
      <vt:lpstr>Slajd 16</vt:lpstr>
      <vt:lpstr>Slajd 17</vt:lpstr>
      <vt:lpstr>Slajd 18</vt:lpstr>
      <vt:lpstr>Slajd 19</vt:lpstr>
      <vt:lpstr>Slajd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Dom</dc:creator>
  <cp:lastModifiedBy>Hanna Kargol</cp:lastModifiedBy>
  <cp:revision>13</cp:revision>
  <dcterms:created xsi:type="dcterms:W3CDTF">2007-05-13T12:05:22Z</dcterms:created>
  <dcterms:modified xsi:type="dcterms:W3CDTF">2010-11-06T15:24:15Z</dcterms:modified>
</cp:coreProperties>
</file>